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316" r:id="rId2"/>
    <p:sldId id="315" r:id="rId3"/>
  </p:sldIdLst>
  <p:sldSz cx="12192000" cy="6858000"/>
  <p:notesSz cx="6761163" cy="9942513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6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D6E1F1"/>
    <a:srgbClr val="5B9BD5"/>
    <a:srgbClr val="CCFFFF"/>
    <a:srgbClr val="F61ED7"/>
    <a:srgbClr val="23854F"/>
    <a:srgbClr val="F7F739"/>
    <a:srgbClr val="FF8181"/>
    <a:srgbClr val="E0C314"/>
    <a:srgbClr val="EB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—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883" autoAdjust="0"/>
    <p:restoredTop sz="94660"/>
  </p:normalViewPr>
  <p:slideViewPr>
    <p:cSldViewPr snapToGrid="0">
      <p:cViewPr varScale="1">
        <p:scale>
          <a:sx n="86" d="100"/>
          <a:sy n="86" d="100"/>
        </p:scale>
        <p:origin x="518" y="58"/>
      </p:cViewPr>
      <p:guideLst>
        <p:guide orient="horz" pos="2160"/>
        <p:guide pos="386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6435612305749467"/>
          <c:y val="7.518322277741693E-2"/>
          <c:w val="0.57311737969120369"/>
          <c:h val="0.58490643235972528"/>
        </c:manualLayout>
      </c:layout>
      <c:pieChart>
        <c:varyColors val="1"/>
        <c:dLbls>
          <c:dLblPos val="ctr"/>
          <c:showLegendKey val="0"/>
          <c:showVal val="1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Обзор о</a:t>
            </a:r>
            <a:r>
              <a:rPr lang="ru-RU" sz="1600" b="1" baseline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работе с заявлениями граждан об оказании бесплатной юридической помощи за 1 квартал 2021-2022 годов</a:t>
            </a:r>
            <a:endPara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>
        <c:manualLayout>
          <c:xMode val="edge"/>
          <c:yMode val="edge"/>
          <c:x val="0.14009943429454752"/>
          <c:y val="2.696926989726902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Количество случаев оказания гражданам бесплатной юридической помощи, всего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2"/>
                <c:pt idx="0">
                  <c:v>2021 год</c:v>
                </c:pt>
                <c:pt idx="1">
                  <c:v>2022 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382</c:v>
                </c:pt>
                <c:pt idx="1">
                  <c:v>393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331-43A1-88FA-45AD19994CD2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Устных консультаций 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2"/>
                <c:pt idx="0">
                  <c:v>2021 год</c:v>
                </c:pt>
                <c:pt idx="1">
                  <c:v>2022 год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341</c:v>
                </c:pt>
                <c:pt idx="1">
                  <c:v>344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331-43A1-88FA-45AD19994CD2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Письменных консультаций 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2"/>
                <c:pt idx="0">
                  <c:v>2021 год</c:v>
                </c:pt>
                <c:pt idx="1">
                  <c:v>2022 год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4</c:v>
                </c:pt>
                <c:pt idx="1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331-43A1-88FA-45AD19994CD2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Подготовлено документов правового характера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2"/>
                <c:pt idx="0">
                  <c:v>2021 год</c:v>
                </c:pt>
                <c:pt idx="1">
                  <c:v>2022 год</c:v>
                </c:pt>
              </c:strCache>
            </c:strRef>
          </c:cat>
          <c:val>
            <c:numRef>
              <c:f>Лист1!$E$2:$E$4</c:f>
              <c:numCache>
                <c:formatCode>General</c:formatCode>
                <c:ptCount val="3"/>
                <c:pt idx="0">
                  <c:v>35</c:v>
                </c:pt>
                <c:pt idx="1">
                  <c:v>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331-43A1-88FA-45AD19994CD2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Представление интересов граждан в судах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2"/>
                <c:pt idx="0">
                  <c:v>2021 год</c:v>
                </c:pt>
                <c:pt idx="1">
                  <c:v>2022 год</c:v>
                </c:pt>
              </c:strCache>
            </c:strRef>
          </c:cat>
          <c:val>
            <c:numRef>
              <c:f>Лист1!$F$2:$F$4</c:f>
              <c:numCache>
                <c:formatCode>General</c:formatCode>
                <c:ptCount val="3"/>
                <c:pt idx="0">
                  <c:v>2</c:v>
                </c:pt>
                <c:pt idx="1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7331-43A1-88FA-45AD19994CD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19633456"/>
        <c:axId val="319634632"/>
        <c:axId val="0"/>
      </c:bar3DChart>
      <c:catAx>
        <c:axId val="3196334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19634632"/>
        <c:crosses val="autoZero"/>
        <c:auto val="1"/>
        <c:lblAlgn val="ctr"/>
        <c:lblOffset val="100"/>
        <c:noMultiLvlLbl val="0"/>
      </c:catAx>
      <c:valAx>
        <c:axId val="3196346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196334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3.0976345106069614E-2"/>
          <c:y val="0.67990567598132867"/>
          <c:w val="0.95837527782739018"/>
          <c:h val="0.3021148107538252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/>
              <a:t>1 квартал 2021 год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2021 год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3C55-4EB9-A86B-2C1C8F8B9E7F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3C55-4EB9-A86B-2C1C8F8B9E7F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3C55-4EB9-A86B-2C1C8F8B9E7F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3C55-4EB9-A86B-2C1C8F8B9E7F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3C55-4EB9-A86B-2C1C8F8B9E7F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3C55-4EB9-A86B-2C1C8F8B9E7F}"/>
              </c:ext>
            </c:extLst>
          </c:dPt>
          <c:dLbls>
            <c:dLbl>
              <c:idx val="3"/>
              <c:layout>
                <c:manualLayout>
                  <c:x val="5.2354114468324581E-2"/>
                  <c:y val="8.6126437360496601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3C55-4EB9-A86B-2C1C8F8B9E7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Лист1!$A$2:$A$7</c:f>
              <c:strCache>
                <c:ptCount val="6"/>
                <c:pt idx="0">
                  <c:v>Пенсионеры</c:v>
                </c:pt>
                <c:pt idx="1">
                  <c:v>Инвалиды I и II группы</c:v>
                </c:pt>
                <c:pt idx="2">
                  <c:v>Многодетные родители</c:v>
                </c:pt>
                <c:pt idx="3">
                  <c:v>Одинокие родители</c:v>
                </c:pt>
                <c:pt idx="4">
                  <c:v>Представители детей-инвалидов и детей-сирот</c:v>
                </c:pt>
                <c:pt idx="5">
                  <c:v>Инвалиды III группы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108</c:v>
                </c:pt>
                <c:pt idx="1">
                  <c:v>76</c:v>
                </c:pt>
                <c:pt idx="2">
                  <c:v>56</c:v>
                </c:pt>
                <c:pt idx="3">
                  <c:v>24</c:v>
                </c:pt>
                <c:pt idx="4">
                  <c:v>29</c:v>
                </c:pt>
                <c:pt idx="5">
                  <c:v>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F9F-4B2D-A526-79C3F7A5EFF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/>
              <a:t>1 квартал 2022 год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2022 год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7EB1-4D1C-917E-4D6E3343FF61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7EB1-4D1C-917E-4D6E3343FF61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7EB1-4D1C-917E-4D6E3343FF61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7EB1-4D1C-917E-4D6E3343FF61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7EB1-4D1C-917E-4D6E3343FF61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7EB1-4D1C-917E-4D6E3343FF61}"/>
              </c:ext>
            </c:extLst>
          </c:dPt>
          <c:dLbls>
            <c:dLbl>
              <c:idx val="5"/>
              <c:layout>
                <c:manualLayout>
                  <c:x val="1.028140664867673E-2"/>
                  <c:y val="6.76104588302234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7EB1-4D1C-917E-4D6E3343FF6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Лист1!$A$2:$A$7</c:f>
              <c:strCache>
                <c:ptCount val="6"/>
                <c:pt idx="0">
                  <c:v>Пенсионеры</c:v>
                </c:pt>
                <c:pt idx="1">
                  <c:v>Многодетные родители</c:v>
                </c:pt>
                <c:pt idx="2">
                  <c:v>Инвалиды I и II группы</c:v>
                </c:pt>
                <c:pt idx="3">
                  <c:v>Инвалиды III группы</c:v>
                </c:pt>
                <c:pt idx="4">
                  <c:v>Ветераны труда</c:v>
                </c:pt>
                <c:pt idx="5">
                  <c:v>Представители детей-инвалидов, детей-сирот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123</c:v>
                </c:pt>
                <c:pt idx="1">
                  <c:v>67</c:v>
                </c:pt>
                <c:pt idx="2">
                  <c:v>55</c:v>
                </c:pt>
                <c:pt idx="3">
                  <c:v>43</c:v>
                </c:pt>
                <c:pt idx="4">
                  <c:v>31</c:v>
                </c:pt>
                <c:pt idx="5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7EB1-4D1C-917E-4D6E3343FF6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2762551723356483"/>
          <c:y val="0.56695627295142303"/>
          <c:w val="0.69737385612880776"/>
          <c:h val="0.4126305558919055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4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/>
    <cs:fillRef idx="2">
      <cs:styleClr val="auto"/>
    </cs:fillRef>
    <cs:effectRef idx="1"/>
    <cs:fontRef idx="minor">
      <a:schemeClr val="dk1"/>
    </cs:fontRef>
    <cs:spPr/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929837" cy="498853"/>
          </a:xfrm>
          <a:prstGeom prst="rect">
            <a:avLst/>
          </a:prstGeom>
        </p:spPr>
        <p:txBody>
          <a:bodyPr vert="horz" lIns="95901" tIns="47951" rIns="95901" bIns="47951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761" y="2"/>
            <a:ext cx="2929837" cy="498853"/>
          </a:xfrm>
          <a:prstGeom prst="rect">
            <a:avLst/>
          </a:prstGeom>
        </p:spPr>
        <p:txBody>
          <a:bodyPr vert="horz" lIns="95901" tIns="47951" rIns="95901" bIns="47951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fld id="{EC03DFE8-EC13-4426-B9A0-33E3ACF9A637}" type="datetimeFigureOut">
              <a:rPr lang="ru-RU"/>
              <a:pPr>
                <a:defRPr/>
              </a:pPr>
              <a:t>08.04.2022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98463" y="1243013"/>
            <a:ext cx="5964237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901" tIns="47951" rIns="95901" bIns="47951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117" y="4784836"/>
            <a:ext cx="5408930" cy="3914865"/>
          </a:xfrm>
          <a:prstGeom prst="rect">
            <a:avLst/>
          </a:prstGeom>
        </p:spPr>
        <p:txBody>
          <a:bodyPr vert="horz" lIns="95901" tIns="47951" rIns="95901" bIns="47951" rtlCol="0"/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43665"/>
            <a:ext cx="2929837" cy="498852"/>
          </a:xfrm>
          <a:prstGeom prst="rect">
            <a:avLst/>
          </a:prstGeom>
        </p:spPr>
        <p:txBody>
          <a:bodyPr vert="horz" lIns="95901" tIns="47951" rIns="95901" bIns="47951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761" y="9443665"/>
            <a:ext cx="2929837" cy="498852"/>
          </a:xfrm>
          <a:prstGeom prst="rect">
            <a:avLst/>
          </a:prstGeom>
        </p:spPr>
        <p:txBody>
          <a:bodyPr vert="horz" wrap="square" lIns="95901" tIns="47951" rIns="95901" bIns="47951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 smtClean="0"/>
            </a:lvl1pPr>
          </a:lstStyle>
          <a:p>
            <a:pPr>
              <a:defRPr/>
            </a:pPr>
            <a:fld id="{3A6DB693-8F70-456B-9424-C2F775518FF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2593527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D57523E-384E-4EAB-A048-D1AFE6BA25AE}" type="datetimeFigureOut">
              <a:rPr lang="ru-RU" smtClean="0"/>
              <a:pPr>
                <a:defRPr/>
              </a:pPr>
              <a:t>08.04.2022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82AADE-86A4-40C3-8374-3EF0925C227F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112363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92A0494-6C32-4C4A-B3AF-42891FEE6E7F}" type="datetimeFigureOut">
              <a:rPr lang="ru-RU" smtClean="0"/>
              <a:pPr>
                <a:defRPr/>
              </a:pPr>
              <a:t>08.04.2022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DAEA6A-7030-4E15-B09F-BFF86BBAA62F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451813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1F39CD9-6383-4123-A649-A78C1BE0BE02}" type="datetimeFigureOut">
              <a:rPr lang="ru-RU" smtClean="0"/>
              <a:pPr>
                <a:defRPr/>
              </a:pPr>
              <a:t>08.04.2022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7BDC23-4ED1-4E01-AC2B-285831CC405C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464991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C81FE8A-74FE-4AF4-BBB5-EF5B33FD7CC6}" type="datetimeFigureOut">
              <a:rPr lang="ru-RU" smtClean="0"/>
              <a:pPr>
                <a:defRPr/>
              </a:pPr>
              <a:t>08.04.2022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B80067-666D-4634-BAB0-55717E6A8585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89507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CEFDD7C-95AA-49AC-8E40-60741F2D3047}" type="datetimeFigureOut">
              <a:rPr lang="ru-RU" smtClean="0"/>
              <a:pPr>
                <a:defRPr/>
              </a:pPr>
              <a:t>08.04.2022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DBF39F-7A3B-4F37-9921-4DA492D54E4F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704731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105BC61-40D6-4E92-BA79-2B0A1324C865}" type="datetimeFigureOut">
              <a:rPr lang="ru-RU" smtClean="0"/>
              <a:pPr>
                <a:defRPr/>
              </a:pPr>
              <a:t>08.04.2022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D2354B-DF17-4ADC-B852-F49FBF4600F5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737955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4A03DC7-AF6F-432A-92B6-45B41F31C02D}" type="datetimeFigureOut">
              <a:rPr lang="ru-RU" smtClean="0"/>
              <a:pPr>
                <a:defRPr/>
              </a:pPr>
              <a:t>08.04.2022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6292A1-7463-40F7-AD08-F58BF4063BEF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33142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B819A2C-A856-4CC6-A352-39CECFF9975B}" type="datetimeFigureOut">
              <a:rPr lang="ru-RU" smtClean="0"/>
              <a:pPr>
                <a:defRPr/>
              </a:pPr>
              <a:t>08.04.2022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96D2F1-224D-4DAD-924D-623A70A6849A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9214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97EF350-1412-4697-B5E2-562D0081ADD4}" type="datetimeFigureOut">
              <a:rPr lang="ru-RU" smtClean="0"/>
              <a:pPr>
                <a:defRPr/>
              </a:pPr>
              <a:t>08.04.2022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CAA502-8AEA-42A7-A8E4-D9156620C2AD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694501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9ED981C-F736-4F0E-AFD6-BDAB71405E25}" type="datetimeFigureOut">
              <a:rPr lang="ru-RU" smtClean="0"/>
              <a:pPr>
                <a:defRPr/>
              </a:pPr>
              <a:t>08.04.2022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C80899-BF7F-461F-87D5-CB175C7A38C7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852753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22EDB37-FF12-4AC9-94BD-8B7CD484A23F}" type="datetimeFigureOut">
              <a:rPr lang="ru-RU" smtClean="0"/>
              <a:pPr>
                <a:defRPr/>
              </a:pPr>
              <a:t>08.04.2022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1036BF-2F11-454C-8BD9-C8467A755DBC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663608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75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94000">
              <a:schemeClr val="accent1">
                <a:lumMod val="45000"/>
                <a:lumOff val="55000"/>
              </a:schemeClr>
            </a:gs>
            <a:gs pos="52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28C45B16-40EA-4920-B677-6C037470A1EC}" type="datetimeFigureOut">
              <a:rPr lang="ru-RU" smtClean="0"/>
              <a:pPr>
                <a:defRPr/>
              </a:pPr>
              <a:t>08.04.2022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25F5FFB-B2FC-4C32-9A2F-CB58A8C9C067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322555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2405449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2465910" y="80992"/>
            <a:ext cx="779317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FFFFFF"/>
                </a:solidFill>
                <a:latin typeface="Roboto"/>
              </a:rPr>
              <a:t>Краевое государственное казенное учреждение</a:t>
            </a:r>
          </a:p>
          <a:p>
            <a:pPr algn="ctr"/>
            <a:r>
              <a:rPr lang="ru-RU" sz="2400" b="1" dirty="0">
                <a:solidFill>
                  <a:srgbClr val="FFFFFF"/>
                </a:solidFill>
                <a:latin typeface="Roboto"/>
              </a:rPr>
              <a:t>"Государственное юридическое бюро Камчатского края"</a:t>
            </a:r>
            <a:endParaRPr lang="ru-RU" sz="2400" b="1" i="0" dirty="0">
              <a:solidFill>
                <a:srgbClr val="FFFFFF"/>
              </a:solidFill>
              <a:effectLst/>
              <a:latin typeface="Roboto"/>
            </a:endParaRPr>
          </a:p>
        </p:txBody>
      </p:sp>
      <p:graphicFrame>
        <p:nvGraphicFramePr>
          <p:cNvPr id="9" name="Диаграмма 8"/>
          <p:cNvGraphicFramePr/>
          <p:nvPr/>
        </p:nvGraphicFramePr>
        <p:xfrm>
          <a:off x="4626888" y="2486441"/>
          <a:ext cx="5431512" cy="43715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1026" name="Picture 2" descr="библиотеки Камчатки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486" y="2467978"/>
            <a:ext cx="1669088" cy="2183922"/>
          </a:xfrm>
          <a:prstGeom prst="rect">
            <a:avLst/>
          </a:prstGeom>
          <a:noFill/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</p:pic>
      <p:sp>
        <p:nvSpPr>
          <p:cNvPr id="10" name="TextBox 9"/>
          <p:cNvSpPr txBox="1"/>
          <p:nvPr/>
        </p:nvSpPr>
        <p:spPr>
          <a:xfrm>
            <a:off x="2133600" y="2454471"/>
            <a:ext cx="205018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Численность населения Камчатского края составляет 312 337 человек</a:t>
            </a:r>
          </a:p>
        </p:txBody>
      </p:sp>
      <p:graphicFrame>
        <p:nvGraphicFramePr>
          <p:cNvPr id="1029" name="Диаграмма 1028"/>
          <p:cNvGraphicFramePr/>
          <p:nvPr>
            <p:extLst>
              <p:ext uri="{D42A27DB-BD31-4B8C-83A1-F6EECF244321}">
                <p14:modId xmlns:p14="http://schemas.microsoft.com/office/powerpoint/2010/main" val="2977276564"/>
              </p:ext>
            </p:extLst>
          </p:nvPr>
        </p:nvGraphicFramePr>
        <p:xfrm>
          <a:off x="3761785" y="2333473"/>
          <a:ext cx="7497011" cy="42381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E72CFD35-A91F-4EA8-BFD8-B4075DDB5C51}"/>
              </a:ext>
            </a:extLst>
          </p:cNvPr>
          <p:cNvSpPr txBox="1"/>
          <p:nvPr/>
        </p:nvSpPr>
        <p:spPr>
          <a:xfrm>
            <a:off x="297358" y="4818352"/>
            <a:ext cx="3672484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1 квартал 2022 года бесплатная юридическая помощь оказана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56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жителям края в рамках рассмотрения обращений граждан в соответствии с Федеральным законом от 02.05.2006 № 59-ФЗ «О порядке рассмотрения обращений граждан Российской Федерации».</a:t>
            </a:r>
          </a:p>
        </p:txBody>
      </p:sp>
    </p:spTree>
    <p:extLst>
      <p:ext uri="{BB962C8B-B14F-4D97-AF65-F5344CB8AC3E}">
        <p14:creationId xmlns:p14="http://schemas.microsoft.com/office/powerpoint/2010/main" val="27209006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2405449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2465910" y="80992"/>
            <a:ext cx="779317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FFFFFF"/>
                </a:solidFill>
                <a:latin typeface="Roboto"/>
              </a:rPr>
              <a:t>Краевое государственное казенное учреждение</a:t>
            </a:r>
          </a:p>
          <a:p>
            <a:pPr algn="ctr"/>
            <a:r>
              <a:rPr lang="ru-RU" sz="2400" b="1" dirty="0">
                <a:solidFill>
                  <a:srgbClr val="FFFFFF"/>
                </a:solidFill>
                <a:latin typeface="Roboto"/>
              </a:rPr>
              <a:t>"Государственное юридическое бюро Камчатского края"</a:t>
            </a:r>
            <a:endParaRPr lang="ru-RU" sz="2400" b="1" i="0" dirty="0">
              <a:solidFill>
                <a:srgbClr val="FFFFFF"/>
              </a:solidFill>
              <a:effectLst/>
              <a:latin typeface="Roboto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C2A18CD-31C9-4B72-A89C-7F1F6CD01661}"/>
              </a:ext>
            </a:extLst>
          </p:cNvPr>
          <p:cNvSpPr txBox="1"/>
          <p:nvPr/>
        </p:nvSpPr>
        <p:spPr>
          <a:xfrm>
            <a:off x="114300" y="2486441"/>
            <a:ext cx="120777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Камчатском крае чаще всего за бесплатной юридической помощью обращались: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Диаграмма 4">
            <a:extLst>
              <a:ext uri="{FF2B5EF4-FFF2-40B4-BE49-F238E27FC236}">
                <a16:creationId xmlns:a16="http://schemas.microsoft.com/office/drawing/2014/main" id="{64C415A6-A7F2-40F9-8BE1-D8696663390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18188039"/>
              </p:ext>
            </p:extLst>
          </p:nvPr>
        </p:nvGraphicFramePr>
        <p:xfrm>
          <a:off x="0" y="2805778"/>
          <a:ext cx="5824738" cy="37328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Диаграмма 9">
            <a:extLst>
              <a:ext uri="{FF2B5EF4-FFF2-40B4-BE49-F238E27FC236}">
                <a16:creationId xmlns:a16="http://schemas.microsoft.com/office/drawing/2014/main" id="{C6B7F348-466C-406B-B703-CE556C1294D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63971841"/>
              </p:ext>
            </p:extLst>
          </p:nvPr>
        </p:nvGraphicFramePr>
        <p:xfrm>
          <a:off x="5824738" y="2805778"/>
          <a:ext cx="5824738" cy="37328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78322928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23593</TotalTime>
  <Words>102</Words>
  <Application>Microsoft Office PowerPoint</Application>
  <PresentationFormat>Широкоэкранный</PresentationFormat>
  <Paragraphs>12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Roboto</vt:lpstr>
      <vt:lpstr>Times New Roman</vt:lpstr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520-2</dc:creator>
  <cp:lastModifiedBy>User</cp:lastModifiedBy>
  <cp:revision>331</cp:revision>
  <cp:lastPrinted>2021-11-18T11:24:43Z</cp:lastPrinted>
  <dcterms:created xsi:type="dcterms:W3CDTF">2019-08-07T00:57:34Z</dcterms:created>
  <dcterms:modified xsi:type="dcterms:W3CDTF">2022-04-07T22:54:04Z</dcterms:modified>
</cp:coreProperties>
</file>