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77050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8000"/>
    <a:srgbClr val="DEA900"/>
    <a:srgbClr val="D7E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6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1"/>
              <c:layout>
                <c:manualLayout>
                  <c:x val="-2.0833333333333332E-2"/>
                  <c:y val="3.749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166666666666667E-2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416666666666666E-2"/>
                  <c:y val="6.562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749999999999923E-2"/>
                  <c:y val="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500000000000001E-2"/>
                  <c:y val="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0833333333333332E-2"/>
                  <c:y val="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831</c:v>
                </c:pt>
                <c:pt idx="1">
                  <c:v>1000</c:v>
                </c:pt>
                <c:pt idx="2">
                  <c:v>949</c:v>
                </c:pt>
                <c:pt idx="3">
                  <c:v>950</c:v>
                </c:pt>
                <c:pt idx="4">
                  <c:v>670</c:v>
                </c:pt>
                <c:pt idx="5">
                  <c:v>604</c:v>
                </c:pt>
                <c:pt idx="6">
                  <c:v>1332</c:v>
                </c:pt>
                <c:pt idx="7">
                  <c:v>734</c:v>
                </c:pt>
                <c:pt idx="8">
                  <c:v>705</c:v>
                </c:pt>
                <c:pt idx="9">
                  <c:v>645</c:v>
                </c:pt>
                <c:pt idx="10">
                  <c:v>730</c:v>
                </c:pt>
                <c:pt idx="11">
                  <c:v>622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1.0416666666666666E-2"/>
                  <c:y val="-3.749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833333333333332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166666666666667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916666666666665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749999999999923E-2"/>
                  <c:y val="-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985</c:v>
                </c:pt>
                <c:pt idx="1">
                  <c:v>1025</c:v>
                </c:pt>
                <c:pt idx="2">
                  <c:v>1036</c:v>
                </c:pt>
                <c:pt idx="3">
                  <c:v>1066</c:v>
                </c:pt>
                <c:pt idx="4">
                  <c:v>866</c:v>
                </c:pt>
                <c:pt idx="5">
                  <c:v>772</c:v>
                </c:pt>
                <c:pt idx="6">
                  <c:v>881</c:v>
                </c:pt>
                <c:pt idx="7">
                  <c:v>760</c:v>
                </c:pt>
                <c:pt idx="8">
                  <c:v>819</c:v>
                </c:pt>
                <c:pt idx="9">
                  <c:v>713</c:v>
                </c:pt>
                <c:pt idx="10">
                  <c:v>915</c:v>
                </c:pt>
                <c:pt idx="11">
                  <c:v>966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12864"/>
        <c:axId val="24614784"/>
      </c:lineChart>
      <c:catAx>
        <c:axId val="24612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24614784"/>
        <c:crosses val="autoZero"/>
        <c:auto val="1"/>
        <c:lblAlgn val="ctr"/>
        <c:lblOffset val="20"/>
        <c:noMultiLvlLbl val="0"/>
      </c:catAx>
      <c:valAx>
        <c:axId val="2461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4612864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rgbClr val="0070C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2582267060367454"/>
          <c:y val="0.30389000984251968"/>
          <c:w val="0.13251066272965878"/>
          <c:h val="0.173469980314960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502920"/>
            <a:ext cx="7802880" cy="5852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92696"/>
            <a:ext cx="725887" cy="90009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101302"/>
            <a:ext cx="9135616" cy="6640066"/>
          </a:xfrm>
          <a:prstGeom prst="roundRect">
            <a:avLst>
              <a:gd name="adj" fmla="val 4559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71703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99"/>
                </a:solidFill>
              </a:rPr>
              <a:t>Статистический отчёт </a:t>
            </a:r>
            <a:br>
              <a:rPr lang="ru-RU" dirty="0" smtClean="0">
                <a:solidFill>
                  <a:srgbClr val="FFFF99"/>
                </a:solidFill>
              </a:rPr>
            </a:br>
            <a:r>
              <a:rPr lang="ru-RU" dirty="0" smtClean="0">
                <a:solidFill>
                  <a:srgbClr val="FFFF99"/>
                </a:solidFill>
              </a:rPr>
              <a:t>по работе с обращениями граждан в 2015 году</a:t>
            </a: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854696" cy="1752600"/>
          </a:xfrm>
        </p:spPr>
        <p:txBody>
          <a:bodyPr/>
          <a:lstStyle/>
          <a:p>
            <a:pPr algn="ctr"/>
            <a:r>
              <a:rPr lang="ru-RU" dirty="0" smtClean="0"/>
              <a:t>Министерство социального развития и труда Камчатского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90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238">
            <a:off x="281934" y="2124773"/>
            <a:ext cx="2541849" cy="3464208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47542041"/>
              </p:ext>
            </p:extLst>
          </p:nvPr>
        </p:nvGraphicFramePr>
        <p:xfrm>
          <a:off x="2627784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764704"/>
            <a:ext cx="75531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70C0"/>
                </a:solidFill>
              </a:rPr>
              <a:t>Количество обращений граждан,</a:t>
            </a:r>
          </a:p>
          <a:p>
            <a:pPr algn="ctr"/>
            <a:r>
              <a:rPr lang="ru-RU" sz="1400" b="1" i="1" dirty="0" smtClean="0">
                <a:solidFill>
                  <a:srgbClr val="0070C0"/>
                </a:solidFill>
              </a:rPr>
              <a:t>поступивших в Министерство социального развития и труда Камчатского края</a:t>
            </a:r>
          </a:p>
          <a:p>
            <a:pPr algn="ctr"/>
            <a:r>
              <a:rPr lang="ru-RU" sz="1400" b="1" i="1" dirty="0">
                <a:solidFill>
                  <a:srgbClr val="0070C0"/>
                </a:solidFill>
              </a:rPr>
              <a:t>в</a:t>
            </a:r>
            <a:r>
              <a:rPr lang="ru-RU" sz="1400" b="1" i="1" dirty="0" smtClean="0">
                <a:solidFill>
                  <a:srgbClr val="0070C0"/>
                </a:solidFill>
              </a:rPr>
              <a:t> 2015 году в сравнении с 2014 г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4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339"/>
            <a:ext cx="9143999" cy="583502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60395"/>
              </p:ext>
            </p:extLst>
          </p:nvPr>
        </p:nvGraphicFramePr>
        <p:xfrm>
          <a:off x="2915816" y="724976"/>
          <a:ext cx="5832648" cy="583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813"/>
                <a:gridCol w="1033458"/>
                <a:gridCol w="1205215"/>
                <a:gridCol w="1458162"/>
              </a:tblGrid>
              <a:tr h="38519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baseline="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Городские округа и муниципальные районы</a:t>
                      </a:r>
                      <a:endParaRPr lang="ru-RU" sz="1200" b="1" i="0" baseline="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Колич</a:t>
                      </a:r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-во</a:t>
                      </a:r>
                    </a:p>
                    <a:p>
                      <a:pPr algn="ctr"/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2014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err="1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Колич</a:t>
                      </a:r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-во</a:t>
                      </a:r>
                    </a:p>
                    <a:p>
                      <a:pPr algn="ctr"/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</a:rPr>
                        <a:t>Увеличение на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Петропавловск-Камчатский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5864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6998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1134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Елизово и </a:t>
                      </a:r>
                      <a:r>
                        <a:rPr lang="ru-RU" sz="1200" b="1" i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Елизовский</a:t>
                      </a:r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1193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200" b="1" i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Вилючинск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-Большерецкий  МР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-Камчатский МР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Мильковский</a:t>
                      </a:r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Соболевский МР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- 43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Тигильский</a:t>
                      </a:r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- 20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Карагаинский</a:t>
                      </a:r>
                      <a:r>
                        <a:rPr lang="ru-RU" sz="1200" b="1" i="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Олюторский</a:t>
                      </a:r>
                      <a:r>
                        <a:rPr lang="ru-RU" sz="1200" b="1" i="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- 16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Пенжинский</a:t>
                      </a:r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 </a:t>
                      </a:r>
                    </a:p>
                    <a:p>
                      <a:pPr algn="ctr"/>
                      <a:r>
                        <a:rPr lang="ru-RU" sz="9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(из-за паводка)</a:t>
                      </a:r>
                      <a:endParaRPr lang="ru-RU" sz="9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- 619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Быстринский</a:t>
                      </a:r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МР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Алеутский МР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Регионы РФ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- 12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  <a:tr h="335463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Ближнее зарубежье</a:t>
                      </a:r>
                      <a:endParaRPr lang="ru-RU" sz="12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14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348" y="692696"/>
            <a:ext cx="28849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Количество обращений</a:t>
            </a:r>
          </a:p>
          <a:p>
            <a:r>
              <a:rPr lang="ru-RU" b="1" dirty="0" smtClean="0"/>
              <a:t>разбивкой по </a:t>
            </a:r>
          </a:p>
          <a:p>
            <a:r>
              <a:rPr lang="ru-RU" b="1" dirty="0"/>
              <a:t>м</a:t>
            </a:r>
            <a:r>
              <a:rPr lang="ru-RU" b="1" dirty="0" smtClean="0"/>
              <a:t>униципальным</a:t>
            </a:r>
          </a:p>
          <a:p>
            <a:r>
              <a:rPr lang="ru-RU" b="1" dirty="0" smtClean="0"/>
              <a:t>образованиям и</a:t>
            </a:r>
          </a:p>
          <a:p>
            <a:r>
              <a:rPr lang="ru-RU" b="1" dirty="0"/>
              <a:t>п</a:t>
            </a:r>
            <a:r>
              <a:rPr lang="ru-RU" b="1" dirty="0" smtClean="0"/>
              <a:t>оступивших из</a:t>
            </a:r>
          </a:p>
          <a:p>
            <a:r>
              <a:rPr lang="ru-RU" b="1" dirty="0"/>
              <a:t>д</a:t>
            </a:r>
            <a:r>
              <a:rPr lang="ru-RU" b="1" dirty="0" smtClean="0"/>
              <a:t>ругих регионов</a:t>
            </a:r>
          </a:p>
          <a:p>
            <a:r>
              <a:rPr lang="ru-RU" b="1" dirty="0"/>
              <a:t>Р</a:t>
            </a:r>
            <a:r>
              <a:rPr lang="ru-RU" b="1" dirty="0" smtClean="0"/>
              <a:t>оссии и ближнего </a:t>
            </a:r>
          </a:p>
          <a:p>
            <a:r>
              <a:rPr lang="ru-RU" b="1" dirty="0" smtClean="0"/>
              <a:t>зарубежья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422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372"/>
            <a:ext cx="9144000" cy="6139628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0358297"/>
              </p:ext>
            </p:extLst>
          </p:nvPr>
        </p:nvGraphicFramePr>
        <p:xfrm>
          <a:off x="611560" y="1129607"/>
          <a:ext cx="3816424" cy="4691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504056"/>
              </a:tblGrid>
              <a:tr h="28316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Пенсионеры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 3305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268961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Инвалиды, инвалиды</a:t>
                      </a:r>
                      <a:r>
                        <a:rPr lang="ru-RU" sz="1100" b="1" baseline="0" dirty="0" smtClean="0"/>
                        <a:t> с детства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1352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24192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Семьи с детьми-инвалидами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24192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Родители, одиноко</a:t>
                      </a:r>
                      <a:r>
                        <a:rPr lang="ru-RU" sz="1100" b="1" baseline="0" dirty="0" smtClean="0"/>
                        <a:t> воспитывающие детей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1794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20260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Многодетные семьи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850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4628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Многодетные семьи о социальных контрактах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8089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Полные семьи с несовершеннолетними детьми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574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17020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Ветераны ВОВ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4628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Граждане из числа сирот –на обустройство</a:t>
                      </a:r>
                      <a:r>
                        <a:rPr lang="ru-RU" sz="1100" b="1" baseline="0" dirty="0" smtClean="0"/>
                        <a:t> жилого помещения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276488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Пострадавшие от пожаров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4628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Нуждающиеся в компенсации на отдельные виды протезирования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4628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Жители муниципальных районов</a:t>
                      </a:r>
                      <a:r>
                        <a:rPr lang="ru-RU" sz="1100" b="1" baseline="0" dirty="0" smtClean="0"/>
                        <a:t> края – об оплате социальных мест в гостинице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426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4628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Освободившиеся</a:t>
                      </a:r>
                      <a:r>
                        <a:rPr lang="ru-RU" sz="1100" b="1" baseline="0" dirty="0" smtClean="0"/>
                        <a:t> из мест лишения свободы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4628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Лица без определённого места жительства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2748012" y="227692"/>
            <a:ext cx="45120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Основные темы обращений в 2015 году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3178559"/>
              </p:ext>
            </p:extLst>
          </p:nvPr>
        </p:nvGraphicFramePr>
        <p:xfrm>
          <a:off x="4741289" y="1091554"/>
          <a:ext cx="4079183" cy="4634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127"/>
                <a:gridCol w="504056"/>
              </a:tblGrid>
              <a:tr h="269053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Установление льготного статуса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268961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 мерах социальной поддержки отдельных категорий граждан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31878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 выплате регионального материнского капитала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24192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Соц. поддержка сирот, выплата пособий и компенсаций на детей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4628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Просьбы о помещении в дом-интернаты для инвалидов и престарелых, Дом ветеранов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25223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Вопросы труда и заработной платы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265984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Об оказании юридической помощи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4628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Об оплате контейнера</a:t>
                      </a:r>
                      <a:r>
                        <a:rPr lang="ru-RU" sz="1100" b="1" baseline="0" dirty="0" smtClean="0"/>
                        <a:t> и провоза багажа выезжающим на  ПМЖ материк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4628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Другие вопросы по социальному обеспечению и соц. Защите населения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4628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 деятельности</a:t>
                      </a:r>
                      <a:r>
                        <a:rPr lang="ru-RU" sz="1100" b="1" baseline="0" dirty="0" smtClean="0"/>
                        <a:t> органов социальной защиты, их должностных лиц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4628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Вопросы, относящиеся к компетенции других органов исполнительной власти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  <a:tr h="346286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 выдаче удостоверений о статусе многодетной семьи</a:t>
                      </a:r>
                      <a:endParaRPr lang="ru-RU" sz="1100" b="1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1045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3645" y="718078"/>
            <a:ext cx="4507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2060"/>
                </a:solidFill>
              </a:rPr>
              <a:t>Об единовременной материальной помощи обратились</a:t>
            </a:r>
            <a:r>
              <a:rPr lang="ru-RU" sz="1400" b="1" u="sng" dirty="0" smtClean="0">
                <a:solidFill>
                  <a:srgbClr val="002060"/>
                </a:solidFill>
              </a:rPr>
              <a:t>:</a:t>
            </a:r>
            <a:endParaRPr lang="ru-RU" sz="1400" b="1" u="sng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7" y="748856"/>
            <a:ext cx="3583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rgbClr val="002060"/>
                </a:solidFill>
              </a:rPr>
              <a:t>Количество обращений по другим вопросам</a:t>
            </a:r>
            <a:r>
              <a:rPr lang="ru-RU" sz="1200" b="1" dirty="0" smtClean="0">
                <a:solidFill>
                  <a:srgbClr val="002060"/>
                </a:solidFill>
              </a:rPr>
              <a:t>: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7717" y="5829165"/>
            <a:ext cx="465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Положительные решения приняты  по 7936 обращениям</a:t>
            </a:r>
          </a:p>
          <a:p>
            <a:r>
              <a:rPr lang="ru-RU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Даны разъяснения по 930 обращениям</a:t>
            </a:r>
          </a:p>
          <a:p>
            <a:r>
              <a:rPr lang="ru-RU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 поддержаны 1940 обращений</a:t>
            </a:r>
            <a:endParaRPr lang="ru-RU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-1044624" y="40466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3050"/>
            <a:ext cx="8496945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5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568952" cy="597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92113"/>
            <a:ext cx="8496945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983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410</TotalTime>
  <Words>384</Words>
  <Application>Microsoft Office PowerPoint</Application>
  <PresentationFormat>Экран (4:3)</PresentationFormat>
  <Paragraphs>149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Flow</vt:lpstr>
      <vt:lpstr>Статистический отчёт  по работе с обращениями граждан в 2015 году</vt:lpstr>
      <vt:lpstr>Презентация PowerPoint</vt:lpstr>
      <vt:lpstr>Презентация PowerPoint</vt:lpstr>
      <vt:lpstr>Основные темы обращений в 2015 году: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Статистический отчёт по работе с обращениями граждан в 2015 году</dc:title>
  <dc:creator>Казарцева Галина Владимировна</dc:creator>
  <cp:lastModifiedBy>Казарцева Галина Владимировна</cp:lastModifiedBy>
  <cp:revision>37</cp:revision>
  <cp:lastPrinted>2016-02-07T04:56:03Z</cp:lastPrinted>
  <dcterms:created xsi:type="dcterms:W3CDTF">2016-02-02T22:32:30Z</dcterms:created>
  <dcterms:modified xsi:type="dcterms:W3CDTF">2016-05-11T00:37:44Z</dcterms:modified>
</cp:coreProperties>
</file>